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317" r:id="rId3"/>
    <p:sldId id="272" r:id="rId4"/>
    <p:sldId id="316" r:id="rId5"/>
    <p:sldId id="319" r:id="rId6"/>
    <p:sldId id="320" r:id="rId7"/>
    <p:sldId id="321" r:id="rId8"/>
    <p:sldId id="322" r:id="rId9"/>
    <p:sldId id="323" r:id="rId10"/>
    <p:sldId id="276" r:id="rId11"/>
    <p:sldId id="318" r:id="rId12"/>
    <p:sldId id="291" r:id="rId13"/>
    <p:sldId id="280" r:id="rId14"/>
    <p:sldId id="282" r:id="rId15"/>
    <p:sldId id="283" r:id="rId16"/>
    <p:sldId id="284" r:id="rId17"/>
    <p:sldId id="285" r:id="rId18"/>
    <p:sldId id="286" r:id="rId19"/>
    <p:sldId id="287" r:id="rId20"/>
    <p:sldId id="288" r:id="rId21"/>
    <p:sldId id="289" r:id="rId22"/>
  </p:sldIdLst>
  <p:sldSz cx="9144000" cy="6858000" type="screen4x3"/>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5" d="100"/>
          <a:sy n="75" d="100"/>
        </p:scale>
        <p:origin x="-1016"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pPr/>
              <a:t>2023/5/12</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pPr/>
              <a:t>2023/5/12</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274638"/>
            <a:ext cx="6019800" cy="5851525"/>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pPr/>
              <a:t>2023/5/12</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pPr/>
              <a:t>2023/5/12</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smtClean="0"/>
              <a:t>单击此处编辑母版文本样式</a:t>
            </a:r>
          </a:p>
        </p:txBody>
      </p:sp>
      <p:sp>
        <p:nvSpPr>
          <p:cNvPr id="4" name="日期占位符 3"/>
          <p:cNvSpPr>
            <a:spLocks noGrp="1"/>
          </p:cNvSpPr>
          <p:nvPr>
            <p:ph type="dt" sz="half" idx="10"/>
          </p:nvPr>
        </p:nvSpPr>
        <p:spPr/>
        <p:txBody>
          <a:bodyPr/>
          <a:lstStyle/>
          <a:p>
            <a:fld id="{530820CF-B880-4189-942D-D702A7CBA730}" type="datetimeFigureOut">
              <a:rPr lang="zh-CN" altLang="en-US" smtClean="0"/>
              <a:pPr/>
              <a:t>2023/5/12</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530820CF-B880-4189-942D-D702A7CBA730}" type="datetimeFigureOut">
              <a:rPr lang="zh-CN" altLang="en-US" smtClean="0"/>
              <a:pPr/>
              <a:t>2023/5/12</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530820CF-B880-4189-942D-D702A7CBA730}" type="datetimeFigureOut">
              <a:rPr lang="zh-CN" altLang="en-US" smtClean="0"/>
              <a:pPr/>
              <a:t>2023/5/12</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530820CF-B880-4189-942D-D702A7CBA730}" type="datetimeFigureOut">
              <a:rPr lang="zh-CN" altLang="en-US" smtClean="0"/>
              <a:pPr/>
              <a:t>2023/5/12</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530820CF-B880-4189-942D-D702A7CBA730}" type="datetimeFigureOut">
              <a:rPr lang="zh-CN" altLang="en-US" smtClean="0"/>
              <a:pPr/>
              <a:t>2023/5/12</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530820CF-B880-4189-942D-D702A7CBA730}" type="datetimeFigureOut">
              <a:rPr lang="zh-CN" altLang="en-US" smtClean="0"/>
              <a:pPr/>
              <a:t>2023/5/12</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530820CF-B880-4189-942D-D702A7CBA730}" type="datetimeFigureOut">
              <a:rPr lang="zh-CN" altLang="en-US" smtClean="0"/>
              <a:pPr/>
              <a:t>2023/5/12</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srcRect/>
          <a:tile tx="0" ty="0" sx="100000" sy="100000" flip="none" algn="tl"/>
        </a:blipFill>
        <a:effectLst/>
      </p:bgPr>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30820CF-B880-4189-942D-D702A7CBA730}" type="datetimeFigureOut">
              <a:rPr lang="zh-CN" altLang="en-US" smtClean="0"/>
              <a:pPr/>
              <a:t>2023/5/12</a:t>
            </a:fld>
            <a:endParaRPr lang="zh-CN" altLang="en-US"/>
          </a:p>
        </p:txBody>
      </p:sp>
      <p:sp>
        <p:nvSpPr>
          <p:cNvPr id="5" name="页脚占位符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C913308-F349-4B6D-A68A-DD1791B4A57B}" type="slidenum">
              <a:rPr lang="zh-CN" altLang="en-US" smtClean="0"/>
              <a:pPr/>
              <a:t>‹#›</a:t>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p:txBody>
          <a:bodyPr>
            <a:normAutofit/>
          </a:bodyPr>
          <a:lstStyle/>
          <a:p>
            <a:r>
              <a:rPr lang="zh-CN" altLang="en-US" dirty="0" smtClean="0"/>
              <a:t>遗嘱公证实务</a:t>
            </a:r>
            <a:endParaRPr lang="zh-CN" altLang="en-US" dirty="0"/>
          </a:p>
        </p:txBody>
      </p:sp>
      <p:sp>
        <p:nvSpPr>
          <p:cNvPr id="3" name="副标题 2"/>
          <p:cNvSpPr>
            <a:spLocks noGrp="1"/>
          </p:cNvSpPr>
          <p:nvPr>
            <p:ph type="subTitle" idx="1"/>
          </p:nvPr>
        </p:nvSpPr>
        <p:spPr/>
        <p:txBody>
          <a:bodyPr/>
          <a:lstStyle/>
          <a:p>
            <a:r>
              <a:rPr lang="zh-CN" altLang="en-US" dirty="0" smtClean="0">
                <a:solidFill>
                  <a:srgbClr val="FF0000"/>
                </a:solidFill>
              </a:rPr>
              <a:t>北京市国信公证处 马麟</a:t>
            </a:r>
            <a:endParaRPr lang="en-US" altLang="zh-CN" dirty="0" smtClean="0">
              <a:solidFill>
                <a:srgbClr val="FF0000"/>
              </a:solidFill>
            </a:endParaRPr>
          </a:p>
          <a:p>
            <a:r>
              <a:rPr lang="en-US" altLang="zh-CN" dirty="0" smtClean="0">
                <a:solidFill>
                  <a:srgbClr val="FF0000"/>
                </a:solidFill>
              </a:rPr>
              <a:t>18310808353</a:t>
            </a:r>
          </a:p>
          <a:p>
            <a:r>
              <a:rPr lang="zh-CN" altLang="en-US" dirty="0" smtClean="0">
                <a:solidFill>
                  <a:srgbClr val="FF0000"/>
                </a:solidFill>
              </a:rPr>
              <a:t>（微信、电话）</a:t>
            </a:r>
            <a:endParaRPr lang="zh-CN" altLang="en-US" dirty="0">
              <a:solidFill>
                <a:srgbClr val="FF0000"/>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遗嘱订立的限制</a:t>
            </a:r>
            <a:endParaRPr lang="zh-CN" altLang="en-US" dirty="0"/>
          </a:p>
        </p:txBody>
      </p:sp>
      <p:sp>
        <p:nvSpPr>
          <p:cNvPr id="3" name="内容占位符 2"/>
          <p:cNvSpPr>
            <a:spLocks noGrp="1"/>
          </p:cNvSpPr>
          <p:nvPr>
            <p:ph idx="1"/>
          </p:nvPr>
        </p:nvSpPr>
        <p:spPr>
          <a:xfrm>
            <a:off x="457200" y="1357298"/>
            <a:ext cx="8229600" cy="5143536"/>
          </a:xfrm>
        </p:spPr>
        <p:txBody>
          <a:bodyPr>
            <a:normAutofit fontScale="92500" lnSpcReduction="10000"/>
          </a:bodyPr>
          <a:lstStyle/>
          <a:p>
            <a:r>
              <a:rPr lang="en-US" altLang="zh-CN" dirty="0" smtClean="0"/>
              <a:t>1</a:t>
            </a:r>
            <a:r>
              <a:rPr lang="zh-CN" altLang="en-US" dirty="0" smtClean="0"/>
              <a:t>、特留份（我国目前还没有此类制度）</a:t>
            </a:r>
            <a:endParaRPr lang="en-US" altLang="zh-CN" dirty="0" smtClean="0"/>
          </a:p>
          <a:p>
            <a:r>
              <a:rPr lang="en-US" altLang="zh-CN" dirty="0" smtClean="0"/>
              <a:t>2</a:t>
            </a:r>
            <a:r>
              <a:rPr lang="zh-CN" altLang="en-US" dirty="0" smtClean="0"/>
              <a:t>、必留份（</a:t>
            </a:r>
            <a:r>
              <a:rPr lang="en-US" altLang="zh-CN" dirty="0" smtClean="0"/>
              <a:t>《</a:t>
            </a:r>
            <a:r>
              <a:rPr lang="zh-CN" altLang="en-US" dirty="0" smtClean="0"/>
              <a:t>民法典</a:t>
            </a:r>
            <a:r>
              <a:rPr lang="en-US" altLang="zh-CN" dirty="0" smtClean="0"/>
              <a:t>》</a:t>
            </a:r>
            <a:r>
              <a:rPr lang="zh-CN" altLang="en-US" dirty="0" smtClean="0"/>
              <a:t>第</a:t>
            </a:r>
            <a:r>
              <a:rPr lang="en-US" altLang="zh-CN" dirty="0" smtClean="0"/>
              <a:t>1141</a:t>
            </a:r>
            <a:r>
              <a:rPr lang="zh-CN" altLang="en-US" dirty="0" smtClean="0"/>
              <a:t>条，两无人员）</a:t>
            </a:r>
            <a:endParaRPr lang="en-US" altLang="zh-CN" dirty="0" smtClean="0"/>
          </a:p>
          <a:p>
            <a:r>
              <a:rPr lang="en-US" altLang="zh-CN" dirty="0" smtClean="0"/>
              <a:t>3</a:t>
            </a:r>
            <a:r>
              <a:rPr lang="zh-CN" altLang="en-US" dirty="0" smtClean="0"/>
              <a:t>、预留份（</a:t>
            </a:r>
            <a:r>
              <a:rPr lang="en-US" altLang="zh-CN" dirty="0" smtClean="0"/>
              <a:t>《</a:t>
            </a:r>
            <a:r>
              <a:rPr lang="zh-CN" altLang="en-US" dirty="0" smtClean="0"/>
              <a:t>民法典</a:t>
            </a:r>
            <a:r>
              <a:rPr lang="en-US" altLang="zh-CN" dirty="0" smtClean="0"/>
              <a:t>》</a:t>
            </a:r>
            <a:r>
              <a:rPr lang="zh-CN" altLang="en-US" dirty="0" smtClean="0"/>
              <a:t>第</a:t>
            </a:r>
            <a:r>
              <a:rPr lang="en-US" altLang="zh-CN" dirty="0" smtClean="0"/>
              <a:t>16</a:t>
            </a:r>
            <a:r>
              <a:rPr lang="zh-CN" altLang="en-US" dirty="0" smtClean="0"/>
              <a:t>条，未出生胎儿）</a:t>
            </a:r>
            <a:endParaRPr lang="en-US" altLang="zh-CN" dirty="0" smtClean="0"/>
          </a:p>
          <a:p>
            <a:r>
              <a:rPr lang="en-US" altLang="zh-CN" dirty="0" smtClean="0"/>
              <a:t>4</a:t>
            </a:r>
            <a:r>
              <a:rPr lang="zh-CN" altLang="en-US" dirty="0" smtClean="0"/>
              <a:t>、订立遗嘱的实质性要求</a:t>
            </a:r>
            <a:endParaRPr lang="en-US" altLang="zh-CN" dirty="0" smtClean="0"/>
          </a:p>
          <a:p>
            <a:r>
              <a:rPr lang="zh-CN" altLang="en-US" dirty="0" smtClean="0"/>
              <a:t>（</a:t>
            </a:r>
            <a:r>
              <a:rPr lang="en-US" altLang="zh-CN" dirty="0" smtClean="0"/>
              <a:t>《</a:t>
            </a:r>
            <a:r>
              <a:rPr lang="zh-CN" altLang="en-US" dirty="0" smtClean="0"/>
              <a:t>民法典</a:t>
            </a:r>
            <a:r>
              <a:rPr lang="en-US" altLang="zh-CN" dirty="0" smtClean="0"/>
              <a:t>》</a:t>
            </a:r>
            <a:r>
              <a:rPr lang="zh-CN" altLang="en-US" dirty="0" smtClean="0"/>
              <a:t>第</a:t>
            </a:r>
            <a:r>
              <a:rPr lang="en-US" altLang="zh-CN" dirty="0" smtClean="0"/>
              <a:t>1143</a:t>
            </a:r>
            <a:r>
              <a:rPr lang="zh-CN" altLang="en-US" dirty="0" smtClean="0"/>
              <a:t>“无民事行为能力人或者限制民事行为能力人所立的遗嘱无效。</a:t>
            </a:r>
          </a:p>
          <a:p>
            <a:r>
              <a:rPr lang="zh-CN" altLang="en-US" dirty="0" smtClean="0"/>
              <a:t>　　遗嘱必须表示遗嘱人的真实意思，受欺诈、胁迫所立的遗嘱无效。</a:t>
            </a:r>
          </a:p>
          <a:p>
            <a:r>
              <a:rPr lang="zh-CN" altLang="en-US" dirty="0" smtClean="0"/>
              <a:t>　　伪造的遗嘱无效。</a:t>
            </a:r>
          </a:p>
          <a:p>
            <a:r>
              <a:rPr lang="zh-CN" altLang="en-US" dirty="0" smtClean="0"/>
              <a:t>　　遗嘱被篡改的，篡改的内容无效。”）</a:t>
            </a:r>
            <a:endParaRPr lang="zh-CN" alt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a:t>
            </a:r>
            <a:r>
              <a:rPr lang="zh-CN" altLang="en-US" dirty="0" smtClean="0"/>
              <a:t>民法典</a:t>
            </a:r>
            <a:r>
              <a:rPr lang="en-US" altLang="zh-CN" dirty="0" smtClean="0"/>
              <a:t>》</a:t>
            </a:r>
            <a:r>
              <a:rPr lang="zh-CN" altLang="en-US" dirty="0" smtClean="0"/>
              <a:t>规定的遗嘱法定形式</a:t>
            </a:r>
            <a:endParaRPr lang="zh-CN" altLang="en-US" dirty="0"/>
          </a:p>
        </p:txBody>
      </p:sp>
      <p:sp>
        <p:nvSpPr>
          <p:cNvPr id="3" name="内容占位符 2"/>
          <p:cNvSpPr>
            <a:spLocks noGrp="1"/>
          </p:cNvSpPr>
          <p:nvPr>
            <p:ph idx="1"/>
          </p:nvPr>
        </p:nvSpPr>
        <p:spPr/>
        <p:txBody>
          <a:bodyPr>
            <a:normAutofit lnSpcReduction="10000"/>
          </a:bodyPr>
          <a:lstStyle/>
          <a:p>
            <a:r>
              <a:rPr lang="zh-CN" altLang="en-US" dirty="0" smtClean="0"/>
              <a:t>代书遗嘱</a:t>
            </a:r>
            <a:endParaRPr lang="en-US" altLang="zh-CN" dirty="0" smtClean="0"/>
          </a:p>
          <a:p>
            <a:r>
              <a:rPr lang="en-US" altLang="zh-CN" dirty="0" smtClean="0"/>
              <a:t>《</a:t>
            </a:r>
            <a:r>
              <a:rPr lang="zh-CN" altLang="en-US" dirty="0" smtClean="0"/>
              <a:t>民法典</a:t>
            </a:r>
            <a:r>
              <a:rPr lang="en-US" altLang="zh-CN" dirty="0" smtClean="0"/>
              <a:t>》</a:t>
            </a:r>
            <a:r>
              <a:rPr lang="zh-CN" altLang="en-US" dirty="0" smtClean="0"/>
              <a:t>第</a:t>
            </a:r>
            <a:r>
              <a:rPr lang="en-US" altLang="zh-CN" dirty="0" smtClean="0"/>
              <a:t>1135</a:t>
            </a:r>
            <a:r>
              <a:rPr lang="zh-CN" altLang="en-US" dirty="0" smtClean="0"/>
              <a:t>条：“代书遗嘱应当有两个以上见证人在场见证，由其中一人代书，并由遗嘱人、代书人和其他见证人签名，注明年、月、日。”</a:t>
            </a:r>
            <a:endParaRPr lang="en-US" altLang="zh-CN" dirty="0" smtClean="0"/>
          </a:p>
          <a:p>
            <a:r>
              <a:rPr lang="en-US" altLang="zh-CN" dirty="0" smtClean="0"/>
              <a:t>《</a:t>
            </a:r>
            <a:r>
              <a:rPr lang="zh-CN" altLang="en-US" dirty="0" smtClean="0"/>
              <a:t>民法典</a:t>
            </a:r>
            <a:r>
              <a:rPr lang="en-US" altLang="zh-CN" dirty="0" smtClean="0"/>
              <a:t>》</a:t>
            </a:r>
            <a:r>
              <a:rPr lang="zh-CN" altLang="en-US" dirty="0" smtClean="0"/>
              <a:t>第</a:t>
            </a:r>
            <a:r>
              <a:rPr lang="en-US" altLang="zh-CN" dirty="0" smtClean="0"/>
              <a:t>1140</a:t>
            </a:r>
            <a:r>
              <a:rPr lang="zh-CN" altLang="en-US" smtClean="0"/>
              <a:t>条：“下列人员不能作为遗嘱见证人</a:t>
            </a:r>
            <a:r>
              <a:rPr lang="zh-CN" altLang="en-US" smtClean="0">
                <a:sym typeface="Wingdings" pitchFamily="2" charset="2"/>
              </a:rPr>
              <a:t>：（一）无民事行为能力人、限制民事行为能力人以及其他不具有见证能力的人；</a:t>
            </a:r>
            <a:r>
              <a:rPr lang="zh-CN" altLang="en-US" smtClean="0"/>
              <a:t>”</a:t>
            </a:r>
            <a:endParaRPr lang="zh-CN" alt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为什么要通知全体法定继承人</a:t>
            </a:r>
            <a:endParaRPr lang="zh-CN" altLang="en-US" dirty="0"/>
          </a:p>
        </p:txBody>
      </p:sp>
      <p:sp>
        <p:nvSpPr>
          <p:cNvPr id="3" name="内容占位符 2"/>
          <p:cNvSpPr>
            <a:spLocks noGrp="1"/>
          </p:cNvSpPr>
          <p:nvPr>
            <p:ph idx="1"/>
          </p:nvPr>
        </p:nvSpPr>
        <p:spPr>
          <a:xfrm>
            <a:off x="457200" y="1214422"/>
            <a:ext cx="8229600" cy="4786346"/>
          </a:xfrm>
        </p:spPr>
        <p:txBody>
          <a:bodyPr>
            <a:normAutofit fontScale="70000" lnSpcReduction="20000"/>
          </a:bodyPr>
          <a:lstStyle/>
          <a:p>
            <a:r>
              <a:rPr lang="en-US" altLang="zh-CN" dirty="0" smtClean="0"/>
              <a:t>1</a:t>
            </a:r>
            <a:r>
              <a:rPr lang="zh-CN" altLang="en-US" dirty="0" smtClean="0"/>
              <a:t>、立遗嘱人生前可能订立多份不同形式的遗嘱，需要对法定继承人进行核实。（</a:t>
            </a:r>
            <a:r>
              <a:rPr lang="en-US" altLang="zh-CN" dirty="0" smtClean="0"/>
              <a:t>《</a:t>
            </a:r>
            <a:r>
              <a:rPr lang="zh-CN" altLang="en-US" dirty="0" smtClean="0"/>
              <a:t>民法典</a:t>
            </a:r>
            <a:r>
              <a:rPr lang="en-US" altLang="zh-CN" dirty="0" smtClean="0"/>
              <a:t>》</a:t>
            </a:r>
            <a:r>
              <a:rPr lang="zh-CN" altLang="en-US" dirty="0" smtClean="0"/>
              <a:t>第</a:t>
            </a:r>
            <a:r>
              <a:rPr lang="en-US" altLang="zh-CN" dirty="0" smtClean="0"/>
              <a:t>1142</a:t>
            </a:r>
            <a:r>
              <a:rPr lang="zh-CN" altLang="en-US" dirty="0" smtClean="0"/>
              <a:t>条：“遗嘱人可以撤回、变更自己所立的遗嘱。</a:t>
            </a:r>
          </a:p>
          <a:p>
            <a:r>
              <a:rPr lang="zh-CN" altLang="en-US" dirty="0" smtClean="0"/>
              <a:t>　　立遗嘱后，遗嘱人实施与遗嘱内容相反的民事法律行为的，视为对遗嘱相关内容的撤回。</a:t>
            </a:r>
          </a:p>
          <a:p>
            <a:r>
              <a:rPr lang="zh-CN" altLang="en-US" dirty="0" smtClean="0"/>
              <a:t>　　立有数份遗嘱，内容相抵触的，以最后的遗嘱为准。”）</a:t>
            </a:r>
            <a:endParaRPr lang="en-US" altLang="zh-CN" dirty="0" smtClean="0"/>
          </a:p>
          <a:p>
            <a:r>
              <a:rPr lang="en-US" altLang="zh-CN" dirty="0" smtClean="0"/>
              <a:t>2</a:t>
            </a:r>
            <a:r>
              <a:rPr lang="zh-CN" altLang="en-US" dirty="0" smtClean="0"/>
              <a:t>、通知的法定义务性（</a:t>
            </a:r>
            <a:r>
              <a:rPr lang="en-US" altLang="zh-CN" dirty="0" smtClean="0"/>
              <a:t> 《</a:t>
            </a:r>
            <a:r>
              <a:rPr lang="zh-CN" altLang="en-US" dirty="0" smtClean="0"/>
              <a:t>民法典</a:t>
            </a:r>
            <a:r>
              <a:rPr lang="en-US" altLang="zh-CN" dirty="0" smtClean="0"/>
              <a:t>》</a:t>
            </a:r>
            <a:r>
              <a:rPr lang="zh-CN" altLang="en-US" dirty="0" smtClean="0"/>
              <a:t>第</a:t>
            </a:r>
            <a:r>
              <a:rPr lang="en-US" altLang="zh-CN" dirty="0" smtClean="0"/>
              <a:t>1150</a:t>
            </a:r>
            <a:r>
              <a:rPr lang="zh-CN" altLang="en-US" dirty="0" smtClean="0"/>
              <a:t>条“继承开始后，知道被继承人死亡的继承人应当及时通知其他继承人和遗嘱执行人。继承人中无人知道被继承人死亡或者知道被继承人死亡而不能通知的，由被继承人生前所在单位或者住所地的居民委员会、村民委员会负责通知。” ）</a:t>
            </a:r>
            <a:endParaRPr lang="en-US" altLang="zh-CN" dirty="0" smtClean="0"/>
          </a:p>
          <a:p>
            <a:r>
              <a:rPr lang="en-US" altLang="zh-CN" dirty="0" smtClean="0"/>
              <a:t>3</a:t>
            </a:r>
            <a:r>
              <a:rPr lang="zh-CN" altLang="en-US" dirty="0" smtClean="0"/>
              <a:t>、必留份或预留份是否存在</a:t>
            </a:r>
            <a:endParaRPr lang="en-US" altLang="zh-CN" dirty="0" smtClean="0"/>
          </a:p>
          <a:p>
            <a:r>
              <a:rPr lang="en-US" altLang="zh-CN" dirty="0" smtClean="0"/>
              <a:t>4</a:t>
            </a:r>
            <a:r>
              <a:rPr lang="zh-CN" altLang="en-US" dirty="0" smtClean="0"/>
              <a:t>、通知方式可以灵活（当面、电话、信函、远程视频、公告）</a:t>
            </a:r>
            <a:endParaRPr lang="en-US" altLang="zh-CN" dirty="0" smtClean="0"/>
          </a:p>
          <a:p>
            <a:r>
              <a:rPr lang="en-US" altLang="zh-CN" dirty="0" smtClean="0"/>
              <a:t>5</a:t>
            </a:r>
            <a:r>
              <a:rPr lang="zh-CN" altLang="en-US" dirty="0" smtClean="0"/>
              <a:t>、法定继承人的消极性如何解决</a:t>
            </a:r>
            <a:endParaRPr lang="zh-CN" alt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遗嘱公证实务</a:t>
            </a:r>
            <a:r>
              <a:rPr lang="zh-CN" altLang="en-US" dirty="0" smtClean="0"/>
              <a:t>原则</a:t>
            </a:r>
            <a:endParaRPr lang="zh-CN" altLang="en-US" dirty="0"/>
          </a:p>
        </p:txBody>
      </p:sp>
      <p:sp>
        <p:nvSpPr>
          <p:cNvPr id="3" name="内容占位符 2"/>
          <p:cNvSpPr>
            <a:spLocks noGrp="1"/>
          </p:cNvSpPr>
          <p:nvPr>
            <p:ph idx="1"/>
          </p:nvPr>
        </p:nvSpPr>
        <p:spPr/>
        <p:txBody>
          <a:bodyPr>
            <a:normAutofit/>
          </a:bodyPr>
          <a:lstStyle/>
          <a:p>
            <a:r>
              <a:rPr lang="en-US" altLang="zh-CN" dirty="0" smtClean="0"/>
              <a:t>1</a:t>
            </a:r>
            <a:r>
              <a:rPr lang="zh-CN" altLang="en-US" dirty="0" smtClean="0"/>
              <a:t>、帮助当事人在合法范围内规制遗嘱</a:t>
            </a:r>
            <a:endParaRPr lang="en-US" altLang="zh-CN" dirty="0" smtClean="0"/>
          </a:p>
          <a:p>
            <a:r>
              <a:rPr lang="en-US" altLang="zh-CN" dirty="0" smtClean="0"/>
              <a:t>2</a:t>
            </a:r>
            <a:r>
              <a:rPr lang="zh-CN" altLang="en-US" dirty="0" smtClean="0"/>
              <a:t>、去除不合理请求（特别是在附期限、附条件的遗嘱中，共同遗嘱不予订立）</a:t>
            </a:r>
            <a:endParaRPr lang="en-US" altLang="zh-CN" dirty="0" smtClean="0"/>
          </a:p>
          <a:p>
            <a:r>
              <a:rPr lang="en-US" altLang="zh-CN" dirty="0" smtClean="0"/>
              <a:t>3</a:t>
            </a:r>
            <a:r>
              <a:rPr lang="zh-CN" altLang="en-US" dirty="0" smtClean="0"/>
              <a:t>、附条件遗嘱中，遗嘱条件的具象化（非可实现化）</a:t>
            </a:r>
            <a:endParaRPr lang="en-US" altLang="zh-CN" dirty="0" smtClean="0"/>
          </a:p>
          <a:p>
            <a:r>
              <a:rPr lang="en-US" altLang="zh-CN" dirty="0" smtClean="0"/>
              <a:t>4</a:t>
            </a:r>
            <a:r>
              <a:rPr lang="zh-CN" altLang="en-US" dirty="0" smtClean="0"/>
              <a:t>、遗嘱的盖棺定论性</a:t>
            </a:r>
            <a:endParaRPr lang="en-US" altLang="zh-CN" dirty="0" smtClean="0"/>
          </a:p>
          <a:p>
            <a:r>
              <a:rPr lang="en-US" altLang="zh-CN" dirty="0" smtClean="0"/>
              <a:t>5</a:t>
            </a:r>
            <a:r>
              <a:rPr lang="zh-CN" altLang="en-US" dirty="0" smtClean="0"/>
              <a:t>、必须进行录像或录音，无论年龄大小</a:t>
            </a:r>
            <a:endParaRPr lang="en-US" altLang="zh-CN" dirty="0" smtClean="0"/>
          </a:p>
          <a:p>
            <a:r>
              <a:rPr lang="en-US" altLang="zh-CN" dirty="0" smtClean="0"/>
              <a:t>6</a:t>
            </a:r>
            <a:r>
              <a:rPr lang="zh-CN" altLang="en-US" dirty="0" smtClean="0"/>
              <a:t>、一定年龄以上，应当出具精神诊断证明</a:t>
            </a:r>
            <a:endParaRPr lang="zh-CN" alt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遗嘱的录像细节把握</a:t>
            </a:r>
            <a:endParaRPr lang="zh-CN" altLang="en-US" dirty="0"/>
          </a:p>
        </p:txBody>
      </p:sp>
      <p:sp>
        <p:nvSpPr>
          <p:cNvPr id="3" name="内容占位符 2"/>
          <p:cNvSpPr>
            <a:spLocks noGrp="1"/>
          </p:cNvSpPr>
          <p:nvPr>
            <p:ph idx="1"/>
          </p:nvPr>
        </p:nvSpPr>
        <p:spPr/>
        <p:txBody>
          <a:bodyPr>
            <a:normAutofit lnSpcReduction="10000"/>
          </a:bodyPr>
          <a:lstStyle/>
          <a:p>
            <a:r>
              <a:rPr lang="en-US" altLang="zh-CN" dirty="0" smtClean="0"/>
              <a:t>1</a:t>
            </a:r>
            <a:r>
              <a:rPr lang="zh-CN" altLang="en-US" dirty="0" smtClean="0"/>
              <a:t>、时间、地点、人物</a:t>
            </a:r>
          </a:p>
          <a:p>
            <a:r>
              <a:rPr lang="zh-CN" altLang="en-US" dirty="0" smtClean="0"/>
              <a:t>作为公证遗嘱的开始，背景情况应当首先介绍清楚。而笔者认为，所谓背景情况，无外乎时间（立遗嘱时间）、地点（在哪里订立遗嘱）、人物（参与这次立遗嘱的人都有谁，是什么身份）。将这些内容交代清楚，有助于后面订立遗嘱内容的顺畅，也给未来潜在的遗嘱争议的和平解决，打好基础和伏笔。</a:t>
            </a:r>
            <a:endParaRPr lang="zh-CN" alt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r>
              <a:rPr lang="en-US" altLang="zh-CN" dirty="0" smtClean="0"/>
              <a:t>2</a:t>
            </a:r>
            <a:r>
              <a:rPr lang="zh-CN" altLang="en-US" dirty="0" smtClean="0"/>
              <a:t>、精神状态问题的询问</a:t>
            </a:r>
          </a:p>
          <a:p>
            <a:r>
              <a:rPr lang="zh-CN" altLang="en-US" dirty="0" smtClean="0"/>
              <a:t>精神是否良好，头脑是否清楚，笔者认为，无论是否开具精神状态证明，均为必须询问之问题，且不要询问一次，应当从正反两方面，进行反复询问。例如，可以这样询问立遗嘱人“你头脑是否清楚？你头脑是否糊涂？</a:t>
            </a:r>
            <a:r>
              <a:rPr lang="zh-CN" altLang="en-US" dirty="0" smtClean="0"/>
              <a:t>”</a:t>
            </a:r>
            <a:endParaRPr lang="en-US" altLang="zh-CN" dirty="0" smtClean="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r>
              <a:rPr lang="en-US" altLang="zh-CN" dirty="0" smtClean="0"/>
              <a:t>3</a:t>
            </a:r>
            <a:r>
              <a:rPr lang="zh-CN" altLang="en-US" dirty="0" smtClean="0"/>
              <a:t>、订立遗嘱是否自愿</a:t>
            </a:r>
          </a:p>
          <a:p>
            <a:r>
              <a:rPr lang="zh-CN" altLang="en-US" dirty="0" smtClean="0"/>
              <a:t>此问题直接关系到立遗嘱人的意思表示的真实性，故，笔者认为也不要询问一次，应当从正反两方面，进行反复询问。例如，可以这样询问立遗嘱人“你今天所立遗嘱是否自愿？是否有人强迫你订立遗嘱？”</a:t>
            </a:r>
            <a:endParaRPr lang="zh-CN" alt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a:xfrm>
            <a:off x="457200" y="1357298"/>
            <a:ext cx="8229600" cy="5143536"/>
          </a:xfrm>
        </p:spPr>
        <p:txBody>
          <a:bodyPr>
            <a:normAutofit fontScale="77500" lnSpcReduction="20000"/>
          </a:bodyPr>
          <a:lstStyle/>
          <a:p>
            <a:r>
              <a:rPr lang="en-US" altLang="zh-CN" dirty="0" smtClean="0"/>
              <a:t>4</a:t>
            </a:r>
            <a:r>
              <a:rPr lang="zh-CN" altLang="en-US" dirty="0" smtClean="0"/>
              <a:t>、立遗嘱人所处分财产的形式</a:t>
            </a:r>
          </a:p>
          <a:p>
            <a:r>
              <a:rPr lang="zh-CN" altLang="en-US" dirty="0" smtClean="0"/>
              <a:t>就北京而言，虽然普通民众对于一般法律的知晓率很高，但对于很多细节和法律概念的差异，缺不甚了解。一般民众只是有想将某财产给予他人的意思表示，但对于具体的给予形式，就不甚明了了。例如，很多立遗嘱人并不了解，遗嘱所处分的财产，是在其死亡后才发生所立遗嘱财产的所有权转移，即遗嘱是在立遗嘱人死亡时方才生效的法律文件。故很多立遗嘱人在订立遗嘱的时候，还不能完整的表达上述意思，这就给未来遗嘱的撤销，带来了可乘之机。故明确立遗嘱人是否在死亡后，才转移所处分财产，是明确立遗嘱人所办公证为遗嘱公证的一个基本判定。故在询问时，应当如下进行提问：“你是想在生前就将某某财产（如不动产）就给某某人，还是想在你去世后，才将某某财产（如不动产）留给某某人？”</a:t>
            </a:r>
            <a:endParaRPr lang="zh-CN" alt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normAutofit fontScale="92500" lnSpcReduction="10000"/>
          </a:bodyPr>
          <a:lstStyle/>
          <a:p>
            <a:r>
              <a:rPr lang="en-US" altLang="zh-CN" dirty="0" smtClean="0"/>
              <a:t>5</a:t>
            </a:r>
            <a:r>
              <a:rPr lang="zh-CN" altLang="en-US" dirty="0" smtClean="0"/>
              <a:t>、注意询问语言技巧</a:t>
            </a:r>
          </a:p>
          <a:p>
            <a:r>
              <a:rPr lang="zh-CN" altLang="en-US" dirty="0" smtClean="0"/>
              <a:t>在询问语言方面，笔者认为应当有一定的技巧性。例如，在可能的情况下，尽量使用白话进行询问。因为纯粹的法律用语，立遗嘱人不一定能够明白，反而会引起歧义。另外，尽量避免在关键问题上进行诱导性的提问，比如，不可以这样询问：“你是要把某某财产（如不动产），在你死后，留给你的大儿子吗？”，而是应当这样询问：“你是要把某某财产（如不动产），在你死亡后，留给谁呢？”</a:t>
            </a:r>
            <a:endParaRPr lang="zh-CN" alt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normAutofit lnSpcReduction="10000"/>
          </a:bodyPr>
          <a:lstStyle/>
          <a:p>
            <a:r>
              <a:rPr lang="en-US" altLang="zh-CN" dirty="0" smtClean="0"/>
              <a:t>6</a:t>
            </a:r>
            <a:r>
              <a:rPr lang="zh-CN" altLang="en-US" dirty="0" smtClean="0"/>
              <a:t>、尽量采取遗嘱读取两遍法和最终确认</a:t>
            </a:r>
          </a:p>
          <a:p>
            <a:r>
              <a:rPr lang="zh-CN" altLang="en-US" dirty="0" smtClean="0"/>
              <a:t>所谓遗嘱读取两遍法，是指除非特殊情况（如立遗嘱人高度近视、文化程度不足等），应当采取立遗嘱人自行阅读一次和公证人员当场宣读一次的两遍法，这样能够确保最大限度的核实立遗嘱人的真实意愿。同时，立遗嘱人签字、盖章、捺指印的过程，也要一并录像进去，确保万无一失。</a:t>
            </a:r>
            <a:endParaRPr lang="zh-CN" alt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遗嘱定义</a:t>
            </a:r>
            <a:endParaRPr lang="zh-CN" altLang="en-US" dirty="0"/>
          </a:p>
        </p:txBody>
      </p:sp>
      <p:sp>
        <p:nvSpPr>
          <p:cNvPr id="3" name="内容占位符 2"/>
          <p:cNvSpPr>
            <a:spLocks noGrp="1"/>
          </p:cNvSpPr>
          <p:nvPr>
            <p:ph idx="1"/>
          </p:nvPr>
        </p:nvSpPr>
        <p:spPr>
          <a:xfrm>
            <a:off x="457200" y="1357298"/>
            <a:ext cx="8229600" cy="5143536"/>
          </a:xfrm>
        </p:spPr>
        <p:txBody>
          <a:bodyPr>
            <a:normAutofit fontScale="92500" lnSpcReduction="20000"/>
          </a:bodyPr>
          <a:lstStyle/>
          <a:p>
            <a:r>
              <a:rPr lang="en-US" altLang="zh-CN" dirty="0" smtClean="0"/>
              <a:t>《</a:t>
            </a:r>
            <a:r>
              <a:rPr lang="zh-CN" altLang="en-US" dirty="0" smtClean="0"/>
              <a:t>民法典</a:t>
            </a:r>
            <a:r>
              <a:rPr lang="en-US" altLang="zh-CN" dirty="0" smtClean="0"/>
              <a:t>》</a:t>
            </a:r>
            <a:r>
              <a:rPr lang="zh-CN" altLang="en-US" dirty="0" smtClean="0"/>
              <a:t>第</a:t>
            </a:r>
            <a:r>
              <a:rPr lang="en-US" altLang="zh-CN" dirty="0" smtClean="0"/>
              <a:t>1133</a:t>
            </a:r>
            <a:r>
              <a:rPr lang="zh-CN" altLang="en-US" dirty="0" smtClean="0"/>
              <a:t>条</a:t>
            </a:r>
            <a:endParaRPr lang="en-US" altLang="zh-CN" dirty="0" smtClean="0"/>
          </a:p>
          <a:p>
            <a:r>
              <a:rPr lang="zh-CN" altLang="en-US" dirty="0" smtClean="0"/>
              <a:t>“自然人可以依照本法规定立遗嘱处分个人财产，并可以指定遗嘱执行人。</a:t>
            </a:r>
            <a:endParaRPr lang="en-US" altLang="zh-CN" dirty="0" smtClean="0"/>
          </a:p>
          <a:p>
            <a:r>
              <a:rPr lang="zh-CN" altLang="en-US" dirty="0" smtClean="0"/>
              <a:t>自然人可以立遗嘱将个人财产指定由法定继承人中的一人或者数人继承。</a:t>
            </a:r>
            <a:endParaRPr lang="en-US" altLang="zh-CN" dirty="0" smtClean="0"/>
          </a:p>
          <a:p>
            <a:r>
              <a:rPr lang="zh-CN" altLang="en-US" dirty="0" smtClean="0"/>
              <a:t>自然人可以立遗嘱将个人财产赠与国家、集体或者法定继承人以外的组织、个人”</a:t>
            </a:r>
            <a:endParaRPr lang="en-US" altLang="zh-CN" dirty="0" smtClean="0"/>
          </a:p>
          <a:p>
            <a:r>
              <a:rPr lang="zh-CN" altLang="en-US" dirty="0" smtClean="0"/>
              <a:t>条件：</a:t>
            </a:r>
            <a:endParaRPr lang="en-US" altLang="zh-CN" dirty="0" smtClean="0"/>
          </a:p>
          <a:p>
            <a:r>
              <a:rPr lang="en-US" altLang="zh-CN" dirty="0" smtClean="0"/>
              <a:t>1</a:t>
            </a:r>
            <a:r>
              <a:rPr lang="zh-CN" altLang="en-US" dirty="0" smtClean="0"/>
              <a:t>、仅限于自然人（完全行为能力人）可以订立</a:t>
            </a:r>
            <a:endParaRPr lang="en-US" altLang="zh-CN" dirty="0" smtClean="0"/>
          </a:p>
          <a:p>
            <a:r>
              <a:rPr lang="en-US" altLang="zh-CN" dirty="0" smtClean="0"/>
              <a:t>2</a:t>
            </a:r>
            <a:r>
              <a:rPr lang="zh-CN" altLang="en-US" dirty="0" smtClean="0"/>
              <a:t>、所给对象没有限制</a:t>
            </a:r>
            <a:endParaRPr lang="zh-CN" alt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决定录像成败的因素</a:t>
            </a:r>
            <a:endParaRPr lang="zh-CN" altLang="en-US" dirty="0"/>
          </a:p>
        </p:txBody>
      </p:sp>
      <p:sp>
        <p:nvSpPr>
          <p:cNvPr id="3" name="内容占位符 2"/>
          <p:cNvSpPr>
            <a:spLocks noGrp="1"/>
          </p:cNvSpPr>
          <p:nvPr>
            <p:ph idx="1"/>
          </p:nvPr>
        </p:nvSpPr>
        <p:spPr/>
        <p:txBody>
          <a:bodyPr>
            <a:normAutofit fontScale="92500" lnSpcReduction="10000"/>
          </a:bodyPr>
          <a:lstStyle/>
          <a:p>
            <a:r>
              <a:rPr lang="en-US" altLang="zh-CN" dirty="0" smtClean="0"/>
              <a:t>1</a:t>
            </a:r>
            <a:r>
              <a:rPr lang="zh-CN" altLang="en-US" dirty="0" smtClean="0"/>
              <a:t>、当事人状态（年龄、社会阅历、文化程度、耳背程度、口音）</a:t>
            </a:r>
            <a:endParaRPr lang="en-US" altLang="zh-CN" dirty="0" smtClean="0"/>
          </a:p>
          <a:p>
            <a:r>
              <a:rPr lang="en-US" altLang="zh-CN" dirty="0" smtClean="0"/>
              <a:t>2</a:t>
            </a:r>
            <a:r>
              <a:rPr lang="zh-CN" altLang="en-US" dirty="0" smtClean="0"/>
              <a:t>、培训结果</a:t>
            </a:r>
            <a:endParaRPr lang="en-US" altLang="zh-CN" dirty="0" smtClean="0"/>
          </a:p>
          <a:p>
            <a:r>
              <a:rPr lang="en-US" altLang="zh-CN" dirty="0" smtClean="0"/>
              <a:t>3</a:t>
            </a:r>
            <a:r>
              <a:rPr lang="zh-CN" altLang="en-US" dirty="0" smtClean="0"/>
              <a:t>、可控误差与非可控误差</a:t>
            </a:r>
            <a:endParaRPr lang="en-US" altLang="zh-CN" dirty="0" smtClean="0"/>
          </a:p>
          <a:p>
            <a:r>
              <a:rPr lang="en-US" altLang="zh-CN" dirty="0" smtClean="0"/>
              <a:t>4</a:t>
            </a:r>
            <a:r>
              <a:rPr lang="zh-CN" altLang="en-US" dirty="0" smtClean="0"/>
              <a:t>、“事不过三” 原则</a:t>
            </a:r>
            <a:endParaRPr lang="en-US" altLang="zh-CN" dirty="0" smtClean="0"/>
          </a:p>
          <a:p>
            <a:r>
              <a:rPr lang="en-US" altLang="zh-CN" dirty="0" smtClean="0"/>
              <a:t>5</a:t>
            </a:r>
            <a:r>
              <a:rPr lang="zh-CN" altLang="en-US" dirty="0" smtClean="0"/>
              <a:t>、适度紧张原则</a:t>
            </a:r>
            <a:endParaRPr lang="en-US" altLang="zh-CN" dirty="0" smtClean="0"/>
          </a:p>
          <a:p>
            <a:r>
              <a:rPr lang="en-US" altLang="zh-CN" dirty="0" smtClean="0"/>
              <a:t>6</a:t>
            </a:r>
            <a:r>
              <a:rPr lang="zh-CN" altLang="en-US" dirty="0" smtClean="0"/>
              <a:t>、口语化原则</a:t>
            </a:r>
            <a:endParaRPr lang="en-US" altLang="zh-CN" dirty="0" smtClean="0"/>
          </a:p>
          <a:p>
            <a:r>
              <a:rPr lang="en-US" altLang="zh-CN" dirty="0" smtClean="0"/>
              <a:t>7</a:t>
            </a:r>
            <a:r>
              <a:rPr lang="zh-CN" altLang="en-US" dirty="0" smtClean="0"/>
              <a:t>、是否需要全程录像（</a:t>
            </a:r>
            <a:r>
              <a:rPr lang="en-US" altLang="zh-CN" dirty="0" smtClean="0"/>
              <a:t>《</a:t>
            </a:r>
            <a:r>
              <a:rPr lang="zh-CN" altLang="en-US" dirty="0" smtClean="0"/>
              <a:t>程序规则</a:t>
            </a:r>
            <a:r>
              <a:rPr lang="en-US" altLang="zh-CN" dirty="0" smtClean="0"/>
              <a:t>》</a:t>
            </a:r>
            <a:r>
              <a:rPr lang="zh-CN" altLang="en-US" dirty="0" smtClean="0"/>
              <a:t>（征求意见稿）中写明是全程录音录像）</a:t>
            </a:r>
            <a:endParaRPr lang="zh-CN" alt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遗嘱的另立和撤销</a:t>
            </a:r>
            <a:endParaRPr lang="zh-CN" altLang="en-US" dirty="0"/>
          </a:p>
        </p:txBody>
      </p:sp>
      <p:sp>
        <p:nvSpPr>
          <p:cNvPr id="3" name="内容占位符 2"/>
          <p:cNvSpPr>
            <a:spLocks noGrp="1"/>
          </p:cNvSpPr>
          <p:nvPr>
            <p:ph idx="1"/>
          </p:nvPr>
        </p:nvSpPr>
        <p:spPr/>
        <p:txBody>
          <a:bodyPr/>
          <a:lstStyle/>
          <a:p>
            <a:r>
              <a:rPr lang="zh-CN" altLang="en-US" dirty="0" smtClean="0"/>
              <a:t>另立方式：再次订立遗嘱</a:t>
            </a:r>
            <a:endParaRPr lang="en-US" altLang="zh-CN" dirty="0" smtClean="0"/>
          </a:p>
          <a:p>
            <a:r>
              <a:rPr lang="zh-CN" altLang="en-US" dirty="0" smtClean="0"/>
              <a:t>撤销方式：发表声明撤销</a:t>
            </a:r>
            <a:endParaRPr lang="en-US" altLang="zh-CN" dirty="0" smtClean="0"/>
          </a:p>
          <a:p>
            <a:r>
              <a:rPr lang="zh-CN" altLang="en-US" dirty="0" smtClean="0"/>
              <a:t>建议采取撤销方式（上下贼船的关系）</a:t>
            </a:r>
            <a:endParaRPr lang="zh-CN" alt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遗嘱来源</a:t>
            </a:r>
            <a:endParaRPr lang="zh-CN" altLang="en-US" dirty="0"/>
          </a:p>
        </p:txBody>
      </p:sp>
      <p:sp>
        <p:nvSpPr>
          <p:cNvPr id="3" name="内容占位符 2"/>
          <p:cNvSpPr>
            <a:spLocks noGrp="1"/>
          </p:cNvSpPr>
          <p:nvPr>
            <p:ph idx="1"/>
          </p:nvPr>
        </p:nvSpPr>
        <p:spPr/>
        <p:txBody>
          <a:bodyPr/>
          <a:lstStyle/>
          <a:p>
            <a:r>
              <a:rPr lang="zh-CN" altLang="en-US" dirty="0" smtClean="0"/>
              <a:t>遗嘱为舶来品，遗嘱，英文为</a:t>
            </a:r>
            <a:r>
              <a:rPr lang="en-US" dirty="0" smtClean="0"/>
              <a:t>will</a:t>
            </a:r>
            <a:r>
              <a:rPr lang="zh-CN" altLang="en-US" dirty="0" smtClean="0"/>
              <a:t>或</a:t>
            </a:r>
            <a:r>
              <a:rPr lang="en-US" dirty="0" smtClean="0"/>
              <a:t>testament</a:t>
            </a:r>
            <a:r>
              <a:rPr lang="zh-CN" altLang="en-US" dirty="0" smtClean="0"/>
              <a:t>，在普通法语境下，前者通常指土地遗嘱，后者指动产遗嘱。但在当代社会，目前两者的意思几乎可以通用。因此，按照字面解释，“遗嘱”即为“愿望”。</a:t>
            </a:r>
            <a:endParaRPr lang="zh-CN" alt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a:t>
            </a:r>
            <a:r>
              <a:rPr lang="zh-CN" altLang="en-US" dirty="0" smtClean="0"/>
              <a:t>民法典</a:t>
            </a:r>
            <a:r>
              <a:rPr lang="en-US" altLang="zh-CN" dirty="0" smtClean="0"/>
              <a:t>》</a:t>
            </a:r>
            <a:r>
              <a:rPr lang="zh-CN" altLang="en-US" dirty="0" smtClean="0"/>
              <a:t>规定的遗嘱法定形式</a:t>
            </a:r>
            <a:endParaRPr lang="zh-CN" altLang="en-US" dirty="0"/>
          </a:p>
        </p:txBody>
      </p:sp>
      <p:sp>
        <p:nvSpPr>
          <p:cNvPr id="3" name="内容占位符 2"/>
          <p:cNvSpPr>
            <a:spLocks noGrp="1"/>
          </p:cNvSpPr>
          <p:nvPr>
            <p:ph idx="1"/>
          </p:nvPr>
        </p:nvSpPr>
        <p:spPr/>
        <p:txBody>
          <a:bodyPr/>
          <a:lstStyle/>
          <a:p>
            <a:r>
              <a:rPr lang="zh-CN" altLang="en-US" dirty="0" smtClean="0"/>
              <a:t>自书遗嘱</a:t>
            </a:r>
            <a:endParaRPr lang="en-US" altLang="zh-CN" dirty="0" smtClean="0"/>
          </a:p>
          <a:p>
            <a:r>
              <a:rPr lang="en-US" altLang="zh-CN" dirty="0" smtClean="0"/>
              <a:t>《</a:t>
            </a:r>
            <a:r>
              <a:rPr lang="zh-CN" altLang="en-US" dirty="0" smtClean="0"/>
              <a:t>民法典</a:t>
            </a:r>
            <a:r>
              <a:rPr lang="en-US" altLang="zh-CN" dirty="0" smtClean="0"/>
              <a:t>》</a:t>
            </a:r>
            <a:r>
              <a:rPr lang="zh-CN" altLang="en-US" dirty="0" smtClean="0"/>
              <a:t>第</a:t>
            </a:r>
            <a:r>
              <a:rPr lang="en-US" altLang="zh-CN" dirty="0" smtClean="0"/>
              <a:t>1134</a:t>
            </a:r>
            <a:r>
              <a:rPr lang="zh-CN" altLang="en-US" dirty="0" smtClean="0"/>
              <a:t>条：“自书遗嘱由遗嘱人亲笔书写，签名，注明年、月、日”</a:t>
            </a:r>
            <a:endParaRPr lang="en-US" altLang="zh-CN" dirty="0" smtClean="0"/>
          </a:p>
          <a:p>
            <a:r>
              <a:rPr lang="zh-CN" altLang="en-US" dirty="0" smtClean="0"/>
              <a:t>要点：</a:t>
            </a:r>
            <a:endParaRPr lang="en-US" altLang="zh-CN" dirty="0" smtClean="0"/>
          </a:p>
          <a:p>
            <a:r>
              <a:rPr lang="en-US" altLang="zh-CN" dirty="0" smtClean="0"/>
              <a:t>1</a:t>
            </a:r>
            <a:r>
              <a:rPr lang="zh-CN" altLang="en-US" dirty="0" smtClean="0"/>
              <a:t>、须遗嘱人亲笔书写、签名</a:t>
            </a:r>
            <a:endParaRPr lang="en-US" altLang="zh-CN" dirty="0" smtClean="0"/>
          </a:p>
          <a:p>
            <a:r>
              <a:rPr lang="en-US" altLang="zh-CN" dirty="0" smtClean="0"/>
              <a:t>2</a:t>
            </a:r>
            <a:r>
              <a:rPr lang="zh-CN" altLang="en-US" dirty="0" smtClean="0"/>
              <a:t>、须亲笔注明年、月、日</a:t>
            </a:r>
            <a:endParaRPr lang="zh-CN" alt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a:t>
            </a:r>
            <a:r>
              <a:rPr lang="zh-CN" altLang="en-US" dirty="0" smtClean="0"/>
              <a:t>民法典</a:t>
            </a:r>
            <a:r>
              <a:rPr lang="en-US" altLang="zh-CN" dirty="0" smtClean="0"/>
              <a:t>》</a:t>
            </a:r>
            <a:r>
              <a:rPr lang="zh-CN" altLang="en-US" dirty="0" smtClean="0"/>
              <a:t>规定的遗嘱法定形式</a:t>
            </a:r>
            <a:endParaRPr lang="zh-CN" altLang="en-US" dirty="0"/>
          </a:p>
        </p:txBody>
      </p:sp>
      <p:sp>
        <p:nvSpPr>
          <p:cNvPr id="3" name="内容占位符 2"/>
          <p:cNvSpPr>
            <a:spLocks noGrp="1"/>
          </p:cNvSpPr>
          <p:nvPr>
            <p:ph idx="1"/>
          </p:nvPr>
        </p:nvSpPr>
        <p:spPr>
          <a:xfrm>
            <a:off x="457200" y="1285860"/>
            <a:ext cx="8229600" cy="5214974"/>
          </a:xfrm>
        </p:spPr>
        <p:txBody>
          <a:bodyPr>
            <a:normAutofit fontScale="85000" lnSpcReduction="10000"/>
          </a:bodyPr>
          <a:lstStyle/>
          <a:p>
            <a:r>
              <a:rPr lang="en-US" altLang="zh-CN" dirty="0" smtClean="0"/>
              <a:t>2</a:t>
            </a:r>
            <a:r>
              <a:rPr lang="zh-CN" altLang="en-US" dirty="0" smtClean="0"/>
              <a:t>、代书遗嘱</a:t>
            </a:r>
            <a:endParaRPr lang="en-US" altLang="zh-CN" dirty="0" smtClean="0"/>
          </a:p>
          <a:p>
            <a:r>
              <a:rPr lang="en-US" altLang="zh-CN" dirty="0" smtClean="0"/>
              <a:t>《</a:t>
            </a:r>
            <a:r>
              <a:rPr lang="zh-CN" altLang="en-US" dirty="0" smtClean="0"/>
              <a:t>民法典</a:t>
            </a:r>
            <a:r>
              <a:rPr lang="en-US" altLang="zh-CN" dirty="0" smtClean="0"/>
              <a:t>》</a:t>
            </a:r>
            <a:r>
              <a:rPr lang="zh-CN" altLang="en-US" dirty="0" smtClean="0"/>
              <a:t>第</a:t>
            </a:r>
            <a:r>
              <a:rPr lang="en-US" altLang="zh-CN" dirty="0" smtClean="0"/>
              <a:t>1135</a:t>
            </a:r>
            <a:r>
              <a:rPr lang="zh-CN" altLang="en-US" dirty="0" smtClean="0"/>
              <a:t>条：“代书遗嘱应当有两个以上见证人在场见证，由其中一人代书，并由遗嘱人、代书人和其他见证人签名，注明年、月、日。”</a:t>
            </a:r>
            <a:endParaRPr lang="en-US" altLang="zh-CN" dirty="0" smtClean="0"/>
          </a:p>
          <a:p>
            <a:r>
              <a:rPr lang="en-US" altLang="zh-CN" dirty="0" smtClean="0"/>
              <a:t>《</a:t>
            </a:r>
            <a:r>
              <a:rPr lang="zh-CN" altLang="en-US" dirty="0" smtClean="0"/>
              <a:t>民法典</a:t>
            </a:r>
            <a:r>
              <a:rPr lang="en-US" altLang="zh-CN" dirty="0" smtClean="0"/>
              <a:t>》</a:t>
            </a:r>
            <a:r>
              <a:rPr lang="zh-CN" altLang="en-US" dirty="0" smtClean="0"/>
              <a:t>第</a:t>
            </a:r>
            <a:r>
              <a:rPr lang="en-US" altLang="zh-CN" dirty="0" smtClean="0"/>
              <a:t>1142</a:t>
            </a:r>
            <a:r>
              <a:rPr lang="zh-CN" altLang="en-US" dirty="0" smtClean="0"/>
              <a:t>条：“下列人员不能作为遗嘱见证人：（一）无民事行为能力人、限制民事行为能力人以及其他不具有见证能力的人；（二）继承人、受遗赠人；（三）与继承人、受遗赠人有利害关系的人。”</a:t>
            </a:r>
            <a:endParaRPr lang="en-US" altLang="zh-CN" dirty="0" smtClean="0"/>
          </a:p>
          <a:p>
            <a:r>
              <a:rPr lang="zh-CN" altLang="en-US" dirty="0" smtClean="0"/>
              <a:t>要点：</a:t>
            </a:r>
            <a:endParaRPr lang="en-US" altLang="zh-CN" dirty="0" smtClean="0"/>
          </a:p>
          <a:p>
            <a:r>
              <a:rPr lang="en-US" altLang="zh-CN" dirty="0" smtClean="0"/>
              <a:t>1</a:t>
            </a:r>
            <a:r>
              <a:rPr lang="zh-CN" altLang="en-US" dirty="0" smtClean="0"/>
              <a:t>、两个以上见证人在场，其中一人代书</a:t>
            </a:r>
            <a:endParaRPr lang="en-US" altLang="zh-CN" dirty="0" smtClean="0"/>
          </a:p>
          <a:p>
            <a:r>
              <a:rPr lang="en-US" altLang="zh-CN" dirty="0" smtClean="0"/>
              <a:t>2</a:t>
            </a:r>
            <a:r>
              <a:rPr lang="zh-CN" altLang="en-US" dirty="0" smtClean="0"/>
              <a:t>、见证人的限制</a:t>
            </a:r>
            <a:endParaRPr lang="zh-CN" alt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a:t>
            </a:r>
            <a:r>
              <a:rPr lang="zh-CN" altLang="en-US" dirty="0" smtClean="0"/>
              <a:t>民法典</a:t>
            </a:r>
            <a:r>
              <a:rPr lang="en-US" altLang="zh-CN" dirty="0" smtClean="0"/>
              <a:t>》</a:t>
            </a:r>
            <a:r>
              <a:rPr lang="zh-CN" altLang="en-US" dirty="0" smtClean="0"/>
              <a:t>规定的遗嘱法定形式</a:t>
            </a:r>
            <a:endParaRPr lang="zh-CN" altLang="en-US" dirty="0"/>
          </a:p>
        </p:txBody>
      </p:sp>
      <p:sp>
        <p:nvSpPr>
          <p:cNvPr id="3" name="内容占位符 2"/>
          <p:cNvSpPr>
            <a:spLocks noGrp="1"/>
          </p:cNvSpPr>
          <p:nvPr>
            <p:ph idx="1"/>
          </p:nvPr>
        </p:nvSpPr>
        <p:spPr/>
        <p:txBody>
          <a:bodyPr/>
          <a:lstStyle/>
          <a:p>
            <a:r>
              <a:rPr lang="zh-CN" altLang="en-US" dirty="0" smtClean="0"/>
              <a:t>打印遗嘱</a:t>
            </a:r>
            <a:endParaRPr lang="en-US" altLang="zh-CN" dirty="0" smtClean="0"/>
          </a:p>
          <a:p>
            <a:r>
              <a:rPr lang="en-US" altLang="zh-CN" dirty="0" smtClean="0"/>
              <a:t>《</a:t>
            </a:r>
            <a:r>
              <a:rPr lang="zh-CN" altLang="en-US" dirty="0" smtClean="0"/>
              <a:t>民法典</a:t>
            </a:r>
            <a:r>
              <a:rPr lang="en-US" altLang="zh-CN" dirty="0" smtClean="0"/>
              <a:t>》</a:t>
            </a:r>
            <a:r>
              <a:rPr lang="zh-CN" altLang="en-US" dirty="0" smtClean="0"/>
              <a:t>第</a:t>
            </a:r>
            <a:r>
              <a:rPr lang="en-US" altLang="zh-CN" dirty="0" smtClean="0"/>
              <a:t>1136</a:t>
            </a:r>
            <a:r>
              <a:rPr lang="zh-CN" altLang="en-US" dirty="0" smtClean="0"/>
              <a:t>条：“打印遗嘱应当有两个以上见证人在场见证。遗嘱人和见证人应当在遗嘱每一页签名，注明年、月、日。”</a:t>
            </a:r>
            <a:endParaRPr lang="en-US" altLang="zh-CN" dirty="0" smtClean="0"/>
          </a:p>
          <a:p>
            <a:r>
              <a:rPr lang="zh-CN" altLang="en-US" dirty="0" smtClean="0"/>
              <a:t>要点：</a:t>
            </a:r>
            <a:endParaRPr lang="en-US" altLang="zh-CN" dirty="0" smtClean="0"/>
          </a:p>
          <a:p>
            <a:r>
              <a:rPr lang="zh-CN" altLang="en-US" dirty="0" smtClean="0"/>
              <a:t>每页签名</a:t>
            </a:r>
            <a:endParaRPr lang="zh-CN" alt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a:t>
            </a:r>
            <a:r>
              <a:rPr lang="zh-CN" altLang="en-US" dirty="0" smtClean="0"/>
              <a:t>民法典</a:t>
            </a:r>
            <a:r>
              <a:rPr lang="en-US" altLang="zh-CN" dirty="0" smtClean="0"/>
              <a:t>》</a:t>
            </a:r>
            <a:r>
              <a:rPr lang="zh-CN" altLang="en-US" dirty="0" smtClean="0"/>
              <a:t>规定的遗嘱法定形式</a:t>
            </a:r>
            <a:endParaRPr lang="zh-CN" altLang="en-US" dirty="0"/>
          </a:p>
        </p:txBody>
      </p:sp>
      <p:sp>
        <p:nvSpPr>
          <p:cNvPr id="3" name="内容占位符 2"/>
          <p:cNvSpPr>
            <a:spLocks noGrp="1"/>
          </p:cNvSpPr>
          <p:nvPr>
            <p:ph idx="1"/>
          </p:nvPr>
        </p:nvSpPr>
        <p:spPr/>
        <p:txBody>
          <a:bodyPr/>
          <a:lstStyle/>
          <a:p>
            <a:r>
              <a:rPr lang="zh-CN" altLang="en-US" dirty="0" smtClean="0"/>
              <a:t>录音录像遗嘱</a:t>
            </a:r>
            <a:endParaRPr lang="en-US" altLang="zh-CN" dirty="0" smtClean="0"/>
          </a:p>
          <a:p>
            <a:r>
              <a:rPr lang="en-US" altLang="zh-CN" dirty="0" smtClean="0"/>
              <a:t>《</a:t>
            </a:r>
            <a:r>
              <a:rPr lang="zh-CN" altLang="en-US" dirty="0" smtClean="0"/>
              <a:t>民法典</a:t>
            </a:r>
            <a:r>
              <a:rPr lang="en-US" altLang="zh-CN" dirty="0" smtClean="0"/>
              <a:t>》</a:t>
            </a:r>
            <a:r>
              <a:rPr lang="zh-CN" altLang="en-US" dirty="0" smtClean="0"/>
              <a:t>第</a:t>
            </a:r>
            <a:r>
              <a:rPr lang="en-US" altLang="zh-CN" dirty="0" smtClean="0"/>
              <a:t>1137</a:t>
            </a:r>
            <a:r>
              <a:rPr lang="zh-CN" altLang="en-US" dirty="0" smtClean="0"/>
              <a:t>条“以录音录像形式立的遗嘱，应当有两个以上见证人在场见证。遗嘱人和见证人应当在录音录像中记录其姓名或者肖像，以及年、月、日。”</a:t>
            </a:r>
            <a:endParaRPr lang="en-US" altLang="zh-CN" dirty="0" smtClean="0"/>
          </a:p>
          <a:p>
            <a:r>
              <a:rPr lang="zh-CN" altLang="en-US" dirty="0" smtClean="0"/>
              <a:t>要点：</a:t>
            </a:r>
            <a:endParaRPr lang="en-US" altLang="zh-CN" dirty="0" smtClean="0"/>
          </a:p>
          <a:p>
            <a:r>
              <a:rPr lang="zh-CN" altLang="en-US" dirty="0" smtClean="0"/>
              <a:t>以录音或录像形式订立</a:t>
            </a:r>
            <a:endParaRPr lang="en-US" altLang="zh-CN" dirty="0" smtClean="0"/>
          </a:p>
          <a:p>
            <a:endParaRPr lang="zh-CN" alt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a:t>
            </a:r>
            <a:r>
              <a:rPr lang="zh-CN" altLang="en-US" dirty="0" smtClean="0"/>
              <a:t>民法典</a:t>
            </a:r>
            <a:r>
              <a:rPr lang="en-US" altLang="zh-CN" dirty="0" smtClean="0"/>
              <a:t>》</a:t>
            </a:r>
            <a:r>
              <a:rPr lang="zh-CN" altLang="en-US" dirty="0" smtClean="0"/>
              <a:t>规定的遗嘱法定形式</a:t>
            </a:r>
            <a:endParaRPr lang="zh-CN" altLang="en-US" dirty="0"/>
          </a:p>
        </p:txBody>
      </p:sp>
      <p:sp>
        <p:nvSpPr>
          <p:cNvPr id="3" name="内容占位符 2"/>
          <p:cNvSpPr>
            <a:spLocks noGrp="1"/>
          </p:cNvSpPr>
          <p:nvPr>
            <p:ph idx="1"/>
          </p:nvPr>
        </p:nvSpPr>
        <p:spPr/>
        <p:txBody>
          <a:bodyPr>
            <a:normAutofit lnSpcReduction="10000"/>
          </a:bodyPr>
          <a:lstStyle/>
          <a:p>
            <a:r>
              <a:rPr lang="zh-CN" altLang="en-US" dirty="0" smtClean="0"/>
              <a:t>口头遗嘱</a:t>
            </a:r>
            <a:endParaRPr lang="en-US" altLang="zh-CN" dirty="0" smtClean="0"/>
          </a:p>
          <a:p>
            <a:r>
              <a:rPr lang="en-US" altLang="zh-CN" dirty="0" smtClean="0"/>
              <a:t>《</a:t>
            </a:r>
            <a:r>
              <a:rPr lang="zh-CN" altLang="en-US" dirty="0" smtClean="0"/>
              <a:t>民法典</a:t>
            </a:r>
            <a:r>
              <a:rPr lang="en-US" altLang="zh-CN" dirty="0" smtClean="0"/>
              <a:t>》</a:t>
            </a:r>
            <a:r>
              <a:rPr lang="zh-CN" altLang="en-US" dirty="0" smtClean="0"/>
              <a:t>第</a:t>
            </a:r>
            <a:r>
              <a:rPr lang="en-US" altLang="zh-CN" dirty="0" smtClean="0"/>
              <a:t>1138</a:t>
            </a:r>
            <a:r>
              <a:rPr lang="zh-CN" altLang="en-US" dirty="0" smtClean="0"/>
              <a:t>条“遗嘱人在危急情况下，可以立口头遗嘱。口头遗嘱应当有两个以上见证人在场见证。危急情况消除后，遗嘱人能够以书面或者录音录像形式立遗嘱的，所立的口头遗嘱无效。”</a:t>
            </a:r>
            <a:endParaRPr lang="en-US" altLang="zh-CN" dirty="0" smtClean="0"/>
          </a:p>
          <a:p>
            <a:r>
              <a:rPr lang="zh-CN" altLang="en-US" dirty="0" smtClean="0"/>
              <a:t>要点：</a:t>
            </a:r>
            <a:endParaRPr lang="en-US" altLang="zh-CN" dirty="0" smtClean="0"/>
          </a:p>
          <a:p>
            <a:r>
              <a:rPr lang="en-US" altLang="zh-CN" dirty="0" smtClean="0"/>
              <a:t>1</a:t>
            </a:r>
            <a:r>
              <a:rPr lang="zh-CN" altLang="en-US" dirty="0" smtClean="0"/>
              <a:t>、紧急情况订立</a:t>
            </a:r>
            <a:endParaRPr lang="en-US" altLang="zh-CN" dirty="0" smtClean="0"/>
          </a:p>
          <a:p>
            <a:r>
              <a:rPr lang="en-US" altLang="zh-CN" dirty="0" smtClean="0"/>
              <a:t>2</a:t>
            </a:r>
            <a:r>
              <a:rPr lang="zh-CN" altLang="en-US" dirty="0" smtClean="0"/>
              <a:t>、紧急情况解除，口头遗嘱自动失效</a:t>
            </a:r>
            <a:endParaRPr lang="zh-CN" alt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a:t>
            </a:r>
            <a:r>
              <a:rPr lang="zh-CN" altLang="en-US" dirty="0" smtClean="0"/>
              <a:t>民法典</a:t>
            </a:r>
            <a:r>
              <a:rPr lang="en-US" altLang="zh-CN" dirty="0" smtClean="0"/>
              <a:t>》</a:t>
            </a:r>
            <a:r>
              <a:rPr lang="zh-CN" altLang="en-US" dirty="0" smtClean="0"/>
              <a:t>规定的遗嘱法定形式</a:t>
            </a:r>
            <a:endParaRPr lang="zh-CN" altLang="en-US" dirty="0"/>
          </a:p>
        </p:txBody>
      </p:sp>
      <p:sp>
        <p:nvSpPr>
          <p:cNvPr id="3" name="内容占位符 2"/>
          <p:cNvSpPr>
            <a:spLocks noGrp="1"/>
          </p:cNvSpPr>
          <p:nvPr>
            <p:ph idx="1"/>
          </p:nvPr>
        </p:nvSpPr>
        <p:spPr/>
        <p:txBody>
          <a:bodyPr/>
          <a:lstStyle/>
          <a:p>
            <a:r>
              <a:rPr lang="zh-CN" altLang="en-US" dirty="0" smtClean="0"/>
              <a:t>公证遗嘱</a:t>
            </a:r>
            <a:endParaRPr lang="en-US" altLang="zh-CN" dirty="0" smtClean="0"/>
          </a:p>
          <a:p>
            <a:r>
              <a:rPr lang="en-US" altLang="zh-CN" dirty="0" smtClean="0"/>
              <a:t>《</a:t>
            </a:r>
            <a:r>
              <a:rPr lang="zh-CN" altLang="en-US" dirty="0" smtClean="0"/>
              <a:t>民法典</a:t>
            </a:r>
            <a:r>
              <a:rPr lang="en-US" altLang="zh-CN" dirty="0" smtClean="0"/>
              <a:t>》</a:t>
            </a:r>
            <a:r>
              <a:rPr lang="zh-CN" altLang="en-US" dirty="0" smtClean="0"/>
              <a:t>第</a:t>
            </a:r>
            <a:r>
              <a:rPr lang="en-US" altLang="zh-CN" dirty="0" smtClean="0"/>
              <a:t>1139</a:t>
            </a:r>
            <a:r>
              <a:rPr lang="zh-CN" altLang="en-US" dirty="0" smtClean="0"/>
              <a:t>条“公证遗嘱由遗嘱人经公证机构办理。”</a:t>
            </a:r>
            <a:endParaRPr lang="en-US" altLang="zh-CN" dirty="0" smtClean="0"/>
          </a:p>
          <a:p>
            <a:r>
              <a:rPr lang="zh-CN" altLang="en-US" dirty="0" smtClean="0"/>
              <a:t>要点：</a:t>
            </a:r>
            <a:endParaRPr lang="en-US" altLang="zh-CN" dirty="0" smtClean="0"/>
          </a:p>
          <a:p>
            <a:r>
              <a:rPr lang="zh-CN" altLang="en-US" dirty="0" smtClean="0"/>
              <a:t>由公证机构按照公证程序办理</a:t>
            </a:r>
            <a:endParaRPr lang="zh-CN" altLang="en-US" dirty="0"/>
          </a:p>
        </p:txBody>
      </p:sp>
    </p:spTree>
  </p:cSld>
  <p:clrMapOvr>
    <a:masterClrMapping/>
  </p:clrMapOvr>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411</TotalTime>
  <Words>1647</Words>
  <Application>Microsoft Office PowerPoint</Application>
  <PresentationFormat>全屏显示(4:3)</PresentationFormat>
  <Paragraphs>101</Paragraphs>
  <Slides>21</Slides>
  <Notes>0</Notes>
  <HiddenSlides>0</HiddenSlides>
  <MMClips>0</MMClips>
  <ScaleCrop>false</ScaleCrop>
  <HeadingPairs>
    <vt:vector size="4" baseType="variant">
      <vt:variant>
        <vt:lpstr>主题</vt:lpstr>
      </vt:variant>
      <vt:variant>
        <vt:i4>1</vt:i4>
      </vt:variant>
      <vt:variant>
        <vt:lpstr>幻灯片标题</vt:lpstr>
      </vt:variant>
      <vt:variant>
        <vt:i4>21</vt:i4>
      </vt:variant>
    </vt:vector>
  </HeadingPairs>
  <TitlesOfParts>
    <vt:vector size="22" baseType="lpstr">
      <vt:lpstr>Office 主题</vt:lpstr>
      <vt:lpstr>遗嘱公证实务</vt:lpstr>
      <vt:lpstr>遗嘱定义</vt:lpstr>
      <vt:lpstr>遗嘱来源</vt:lpstr>
      <vt:lpstr>《民法典》规定的遗嘱法定形式</vt:lpstr>
      <vt:lpstr>《民法典》规定的遗嘱法定形式</vt:lpstr>
      <vt:lpstr>《民法典》规定的遗嘱法定形式</vt:lpstr>
      <vt:lpstr>《民法典》规定的遗嘱法定形式</vt:lpstr>
      <vt:lpstr>《民法典》规定的遗嘱法定形式</vt:lpstr>
      <vt:lpstr>《民法典》规定的遗嘱法定形式</vt:lpstr>
      <vt:lpstr>遗嘱订立的限制</vt:lpstr>
      <vt:lpstr>《民法典》规定的遗嘱法定形式</vt:lpstr>
      <vt:lpstr>为什么要通知全体法定继承人</vt:lpstr>
      <vt:lpstr>遗嘱公证实务原则</vt:lpstr>
      <vt:lpstr>遗嘱的录像细节把握</vt:lpstr>
      <vt:lpstr>PowerPoint 演示文稿</vt:lpstr>
      <vt:lpstr>PowerPoint 演示文稿</vt:lpstr>
      <vt:lpstr>PowerPoint 演示文稿</vt:lpstr>
      <vt:lpstr>PowerPoint 演示文稿</vt:lpstr>
      <vt:lpstr>PowerPoint 演示文稿</vt:lpstr>
      <vt:lpstr>决定录像成败的因素</vt:lpstr>
      <vt:lpstr>遗嘱的另立和撤销</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解构遗嘱、意定监护和信托</dc:title>
  <dc:creator>lenovo</dc:creator>
  <cp:lastModifiedBy>lenovo</cp:lastModifiedBy>
  <cp:revision>77</cp:revision>
  <dcterms:created xsi:type="dcterms:W3CDTF">2019-10-01T23:44:05Z</dcterms:created>
  <dcterms:modified xsi:type="dcterms:W3CDTF">2023-05-12T14:17:25Z</dcterms:modified>
</cp:coreProperties>
</file>